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10287000" cx="18288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Playfair Display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3" roundtripDataSignature="AMtx7mjFDNAVrCAnh3dJMBBJZNzsB7yu5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11" Type="http://schemas.openxmlformats.org/officeDocument/2006/relationships/slide" Target="slides/slide6.xml"/><Relationship Id="rId22" Type="http://schemas.openxmlformats.org/officeDocument/2006/relationships/font" Target="fonts/PlayfairDisplay-boldItalic.fntdata"/><Relationship Id="rId10" Type="http://schemas.openxmlformats.org/officeDocument/2006/relationships/slide" Target="slides/slide5.xml"/><Relationship Id="rId21" Type="http://schemas.openxmlformats.org/officeDocument/2006/relationships/font" Target="fonts/PlayfairDisplay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layfairDisplay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3" name="Google Shape;10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2" name="Google Shape;11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5" name="Google Shape;16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4" name="Google Shape;17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2" name="Google Shape;18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1" name="Google Shape;19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2.gif"/><Relationship Id="rId7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8AD8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rect b="b" l="l" r="r" t="t"/>
            <a:pathLst>
              <a:path extrusionOk="0" h="1636090" w="1870386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-2125" l="-3379" r="-3377" t="0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rect b="b" l="l" r="r" t="t"/>
            <a:pathLst>
              <a:path extrusionOk="0" h="1720114" w="4256942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25736" l="0" r="0" t="-12441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10798857">
            <a:off x="2913591" y="2777295"/>
            <a:ext cx="11569794" cy="6479083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rect b="b" l="l" r="r" t="t"/>
            <a:pathLst>
              <a:path extrusionOk="0" h="4386202" w="4084712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3659" r="-3714" t="0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5"/>
              <a:buFont typeface="Arial"/>
              <a:buNone/>
            </a:pPr>
            <a:r>
              <a:rPr b="0" i="0" lang="en-US" sz="9605" u="none" cap="none" strike="noStrik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9605" u="none" cap="none" strike="noStrik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429127" y="7226525"/>
            <a:ext cx="53841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98"/>
              <a:buFont typeface="Arial"/>
              <a:buNone/>
            </a:pPr>
            <a:r>
              <a:rPr b="1" lang="en-US" sz="5098">
                <a:solidFill>
                  <a:srgbClr val="D9D9D9"/>
                </a:solidFill>
              </a:rPr>
              <a:t>BIT-DEFENDERS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1417552"/>
            <a:ext cx="13368960" cy="26788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r>
              <a:rPr b="0" i="0" lang="en-US" sz="633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r>
              <a:t/>
            </a:r>
            <a:endParaRPr b="0" i="0" sz="6336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r>
              <a:t/>
            </a:r>
            <a:endParaRPr b="0" i="0" sz="6336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2935851" y="3314700"/>
            <a:ext cx="13475700" cy="42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3"/>
              <a:buFont typeface="Arial"/>
              <a:buNone/>
            </a:pPr>
            <a:r>
              <a:rPr b="1" lang="en-US" sz="4223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 Rural area skin diseases</a:t>
            </a:r>
            <a:r>
              <a:rPr b="1" lang="en-US" sz="4223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is not considered as a priority often ignored which creates further problem in itself. Leading to late and expensive  diagnosis of the problem and further late treatment of the disease. where a normal skin disease can cause a fatal reaction resulting in a loss of  human life.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4AAD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815516" y="2239919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3274375" y="3655050"/>
            <a:ext cx="13484100" cy="49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96569" lvl="0" marL="45720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mobile/web app where normal user or healthcare worker can upload the image of affected area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496569" lvl="0" marL="45720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It uses CNN(Convolutional Neural Network )to predict the type of diseases (e.g., eczema, psoriasis, ringworm, melanoma).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496569" lvl="0" marL="45720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Provides information </a:t>
            </a: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about</a:t>
            </a: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severity</a:t>
            </a: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and guides to either home treatment ot nearby medical center.  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2551912" y="2448146"/>
            <a:ext cx="13657976" cy="684248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815504" y="1121882"/>
            <a:ext cx="91308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"/>
          <p:cNvSpPr/>
          <p:nvPr/>
        </p:nvSpPr>
        <p:spPr>
          <a:xfrm flipH="1" rot="984884">
            <a:off x="13160181" y="5113010"/>
            <a:ext cx="2233640" cy="115802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"/>
          <p:cNvSpPr/>
          <p:nvPr/>
        </p:nvSpPr>
        <p:spPr>
          <a:xfrm rot="-984884">
            <a:off x="11115138" y="5113010"/>
            <a:ext cx="2233640" cy="115802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4"/>
          <p:cNvSpPr/>
          <p:nvPr/>
        </p:nvSpPr>
        <p:spPr>
          <a:xfrm flipH="1" rot="984884">
            <a:off x="9045594" y="5113010"/>
            <a:ext cx="2233640" cy="115802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4"/>
          <p:cNvSpPr/>
          <p:nvPr/>
        </p:nvSpPr>
        <p:spPr>
          <a:xfrm rot="-984884">
            <a:off x="7000551" y="5113010"/>
            <a:ext cx="2233640" cy="115802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4"/>
          <p:cNvSpPr/>
          <p:nvPr/>
        </p:nvSpPr>
        <p:spPr>
          <a:xfrm flipH="1" rot="984884">
            <a:off x="4939239" y="5113010"/>
            <a:ext cx="2233640" cy="115802"/>
          </a:xfrm>
          <a:prstGeom prst="roundRect">
            <a:avLst>
              <a:gd fmla="val 50000" name="adj"/>
            </a:avLst>
          </a:prstGeom>
          <a:solidFill>
            <a:srgbClr val="0C57D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" name="Google Shape;123;p4"/>
          <p:cNvGrpSpPr/>
          <p:nvPr/>
        </p:nvGrpSpPr>
        <p:grpSpPr>
          <a:xfrm>
            <a:off x="5388705" y="5234625"/>
            <a:ext cx="3425400" cy="2555705"/>
            <a:chOff x="2683803" y="2543425"/>
            <a:chExt cx="1712700" cy="1277853"/>
          </a:xfrm>
        </p:grpSpPr>
        <p:sp>
          <p:nvSpPr>
            <p:cNvPr id="124" name="Google Shape;124;p4"/>
            <p:cNvSpPr txBox="1"/>
            <p:nvPr/>
          </p:nvSpPr>
          <p:spPr>
            <a:xfrm>
              <a:off x="3188917" y="2713549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b="1" lang="en-US" sz="24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STEP II</a:t>
              </a:r>
              <a:endParaRPr b="1" sz="24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 rot="-1789476">
              <a:off x="3457142" y="2572699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2683803" y="307064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27" name="Google Shape;127;p4"/>
            <p:cNvSpPr txBox="1"/>
            <p:nvPr/>
          </p:nvSpPr>
          <p:spPr>
            <a:xfrm>
              <a:off x="2772303" y="3196678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b="1" lang="en-US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Preprocessing &amp; Model Interface (CNN)</a:t>
              </a:r>
              <a:endParaRPr b="1" sz="2400">
                <a:solidFill>
                  <a:srgbClr val="FFFFFF"/>
                </a:solidFill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3495153" y="3005991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4"/>
          <p:cNvGrpSpPr/>
          <p:nvPr/>
        </p:nvGrpSpPr>
        <p:grpSpPr>
          <a:xfrm>
            <a:off x="9489505" y="5234625"/>
            <a:ext cx="3425400" cy="2461430"/>
            <a:chOff x="4734203" y="2543425"/>
            <a:chExt cx="1712700" cy="1230715"/>
          </a:xfrm>
        </p:grpSpPr>
        <p:sp>
          <p:nvSpPr>
            <p:cNvPr id="130" name="Google Shape;130;p4"/>
            <p:cNvSpPr/>
            <p:nvPr/>
          </p:nvSpPr>
          <p:spPr>
            <a:xfrm rot="-1789476">
              <a:off x="5510320" y="2572699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/>
            </a:p>
          </p:txBody>
        </p:sp>
        <p:sp>
          <p:nvSpPr>
            <p:cNvPr id="131" name="Google Shape;131;p4"/>
            <p:cNvSpPr txBox="1"/>
            <p:nvPr/>
          </p:nvSpPr>
          <p:spPr>
            <a:xfrm>
              <a:off x="5234186" y="2737213"/>
              <a:ext cx="8883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b="1" lang="en-US" sz="25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STEP IV</a:t>
              </a:r>
              <a:endParaRPr b="1" sz="25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734203" y="307064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900"/>
            </a:p>
          </p:txBody>
        </p:sp>
        <p:sp>
          <p:nvSpPr>
            <p:cNvPr id="133" name="Google Shape;133;p4"/>
            <p:cNvSpPr txBox="1"/>
            <p:nvPr/>
          </p:nvSpPr>
          <p:spPr>
            <a:xfrm>
              <a:off x="4778453" y="3107840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Display Treatment Advice + First Steps</a:t>
              </a:r>
              <a:endParaRPr b="1" sz="24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3200"/>
                </a:spcBef>
                <a:spcAft>
                  <a:spcPts val="0"/>
                </a:spcAft>
                <a:buNone/>
              </a:pPr>
              <a:r>
                <a:t/>
              </a:r>
              <a:endParaRPr sz="17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3200"/>
                </a:spcBef>
                <a:spcAft>
                  <a:spcPts val="0"/>
                </a:spcAft>
                <a:buNone/>
              </a:pPr>
              <a:r>
                <a:t/>
              </a:r>
              <a:endParaRPr sz="17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3200"/>
                </a:spcBef>
                <a:spcAft>
                  <a:spcPts val="3200"/>
                </a:spcAft>
                <a:buNone/>
              </a:pPr>
              <a:r>
                <a:t/>
              </a:r>
              <a:endParaRPr sz="17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5545553" y="3005991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/>
            </a:p>
          </p:txBody>
        </p:sp>
      </p:grpSp>
      <p:sp>
        <p:nvSpPr>
          <p:cNvPr id="135" name="Google Shape;135;p4"/>
          <p:cNvSpPr/>
          <p:nvPr/>
        </p:nvSpPr>
        <p:spPr>
          <a:xfrm rot="-984884">
            <a:off x="2894197" y="5113010"/>
            <a:ext cx="2233640" cy="115802"/>
          </a:xfrm>
          <a:prstGeom prst="roundRect">
            <a:avLst>
              <a:gd fmla="val 50000" name="adj"/>
            </a:avLst>
          </a:prstGeom>
          <a:solidFill>
            <a:srgbClr val="0C57D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4"/>
          <p:cNvGrpSpPr/>
          <p:nvPr/>
        </p:nvGrpSpPr>
        <p:grpSpPr>
          <a:xfrm>
            <a:off x="3304800" y="2445880"/>
            <a:ext cx="3425400" cy="2638504"/>
            <a:chOff x="1641853" y="1221570"/>
            <a:chExt cx="1712700" cy="1246754"/>
          </a:xfrm>
        </p:grpSpPr>
        <p:sp>
          <p:nvSpPr>
            <p:cNvPr id="137" name="Google Shape;137;p4"/>
            <p:cNvSpPr/>
            <p:nvPr/>
          </p:nvSpPr>
          <p:spPr>
            <a:xfrm>
              <a:off x="1641853" y="122157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5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5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5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5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5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5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500"/>
            </a:p>
          </p:txBody>
        </p:sp>
        <p:sp>
          <p:nvSpPr>
            <p:cNvPr id="138" name="Google Shape;138;p4"/>
            <p:cNvSpPr txBox="1"/>
            <p:nvPr/>
          </p:nvSpPr>
          <p:spPr>
            <a:xfrm>
              <a:off x="2148922" y="198692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b="1" lang="en-US" sz="23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STEP I</a:t>
              </a:r>
              <a:endParaRPr b="1" sz="23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2453178" y="1920663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0C57D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/>
            </a:p>
          </p:txBody>
        </p:sp>
        <p:sp>
          <p:nvSpPr>
            <p:cNvPr id="140" name="Google Shape;140;p4"/>
            <p:cNvSpPr txBox="1"/>
            <p:nvPr/>
          </p:nvSpPr>
          <p:spPr>
            <a:xfrm>
              <a:off x="1686103" y="1258770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b="1" lang="en-US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Uploading</a:t>
              </a:r>
              <a:r>
                <a:rPr b="1" lang="en-US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Image of the affected area </a:t>
              </a:r>
              <a:endParaRPr b="1" sz="2400">
                <a:solidFill>
                  <a:srgbClr val="FFFFFF"/>
                </a:solidFill>
              </a:endParaRPr>
            </a:p>
          </p:txBody>
        </p:sp>
        <p:sp>
          <p:nvSpPr>
            <p:cNvPr id="141" name="Google Shape;141;p4"/>
            <p:cNvSpPr/>
            <p:nvPr/>
          </p:nvSpPr>
          <p:spPr>
            <a:xfrm rot="-1789476">
              <a:off x="2415143" y="2278597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/>
            </a:p>
          </p:txBody>
        </p:sp>
      </p:grpSp>
      <p:grpSp>
        <p:nvGrpSpPr>
          <p:cNvPr id="142" name="Google Shape;142;p4"/>
          <p:cNvGrpSpPr/>
          <p:nvPr/>
        </p:nvGrpSpPr>
        <p:grpSpPr>
          <a:xfrm>
            <a:off x="11519545" y="2590914"/>
            <a:ext cx="3425400" cy="2493507"/>
            <a:chOff x="5770307" y="1221570"/>
            <a:chExt cx="1712700" cy="1246754"/>
          </a:xfrm>
        </p:grpSpPr>
        <p:sp>
          <p:nvSpPr>
            <p:cNvPr id="143" name="Google Shape;143;p4"/>
            <p:cNvSpPr/>
            <p:nvPr/>
          </p:nvSpPr>
          <p:spPr>
            <a:xfrm rot="-1789476">
              <a:off x="6546711" y="2278597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 txBox="1"/>
            <p:nvPr/>
          </p:nvSpPr>
          <p:spPr>
            <a:xfrm>
              <a:off x="6290844" y="198692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b="1" lang="en-US" sz="24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STEP V</a:t>
              </a:r>
              <a:endParaRPr b="1" sz="24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5770307" y="122157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46" name="Google Shape;146;p4"/>
            <p:cNvSpPr/>
            <p:nvPr/>
          </p:nvSpPr>
          <p:spPr>
            <a:xfrm rot="10800000">
              <a:off x="6581632" y="1920663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 txBox="1"/>
            <p:nvPr/>
          </p:nvSpPr>
          <p:spPr>
            <a:xfrm>
              <a:off x="5814560" y="1258775"/>
              <a:ext cx="1624200" cy="77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4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Suggest Nearest Hospital/Clinic (GPS or Input Location</a:t>
              </a:r>
              <a:r>
                <a:rPr lang="en-US" sz="2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)</a:t>
              </a:r>
              <a:endParaRPr sz="2200">
                <a:solidFill>
                  <a:srgbClr val="5E5E5E"/>
                </a:solidFill>
              </a:endParaRPr>
            </a:p>
          </p:txBody>
        </p:sp>
      </p:grpSp>
      <p:grpSp>
        <p:nvGrpSpPr>
          <p:cNvPr id="148" name="Google Shape;148;p4"/>
          <p:cNvGrpSpPr/>
          <p:nvPr/>
        </p:nvGrpSpPr>
        <p:grpSpPr>
          <a:xfrm>
            <a:off x="7412175" y="2590806"/>
            <a:ext cx="3425400" cy="2493507"/>
            <a:chOff x="3692203" y="1221570"/>
            <a:chExt cx="1712700" cy="1246754"/>
          </a:xfrm>
        </p:grpSpPr>
        <p:sp>
          <p:nvSpPr>
            <p:cNvPr id="149" name="Google Shape;149;p4"/>
            <p:cNvSpPr/>
            <p:nvPr/>
          </p:nvSpPr>
          <p:spPr>
            <a:xfrm rot="-1789476">
              <a:off x="4468320" y="2278597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3692203" y="1221570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151" name="Google Shape;151;p4"/>
            <p:cNvSpPr/>
            <p:nvPr/>
          </p:nvSpPr>
          <p:spPr>
            <a:xfrm rot="10800000">
              <a:off x="4503528" y="1920663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 txBox="1"/>
            <p:nvPr/>
          </p:nvSpPr>
          <p:spPr>
            <a:xfrm>
              <a:off x="3736453" y="1258766"/>
              <a:ext cx="1624200" cy="76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b="1" lang="en-US" sz="24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Prediction Output (Disease name + Confidence %)</a:t>
              </a:r>
              <a:endParaRPr b="1" sz="2400">
                <a:solidFill>
                  <a:srgbClr val="5E5E5E"/>
                </a:solidFill>
              </a:endParaRPr>
            </a:p>
          </p:txBody>
        </p:sp>
        <p:sp>
          <p:nvSpPr>
            <p:cNvPr id="153" name="Google Shape;153;p4"/>
            <p:cNvSpPr txBox="1"/>
            <p:nvPr/>
          </p:nvSpPr>
          <p:spPr>
            <a:xfrm>
              <a:off x="4204626" y="1986929"/>
              <a:ext cx="9231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50" lIns="182850" spcFirstLastPara="1" rIns="182850" wrap="square" tIns="18285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3200"/>
                </a:spcAft>
                <a:buNone/>
              </a:pPr>
              <a:r>
                <a:rPr b="1" lang="en-US" sz="24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STEP III</a:t>
              </a:r>
              <a:endParaRPr b="1" sz="24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9" name="Google Shape;159;p5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60" name="Google Shape;160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5"/>
          <p:cNvSpPr txBox="1"/>
          <p:nvPr/>
        </p:nvSpPr>
        <p:spPr>
          <a:xfrm>
            <a:off x="4832017" y="201274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5"/>
          <p:cNvSpPr txBox="1"/>
          <p:nvPr/>
        </p:nvSpPr>
        <p:spPr>
          <a:xfrm>
            <a:off x="1905000" y="3522475"/>
            <a:ext cx="15065100" cy="49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96569" lvl="0" marL="457200" marR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User uploads an image of </a:t>
            </a: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</a:t>
            </a: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affected skin region.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496569" lvl="0" marL="457200" marR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Image is processed and passed through a pre-trained CNN 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496569" lvl="0" marL="457200" marR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model outputs the most likely skin condition.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496569" lvl="0" marL="457200" marR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User views results with confidence scores and treatment recommendations.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496569" lvl="0" marL="457200" marR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Data is saved locally/offline and synced later if network connectivity exists.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8" name="Google Shape;168;p6"/>
          <p:cNvSpPr/>
          <p:nvPr/>
        </p:nvSpPr>
        <p:spPr>
          <a:xfrm rot="-5400000">
            <a:off x="2046302" y="-44891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69" name="Google Shape;169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6"/>
          <p:cNvSpPr txBox="1"/>
          <p:nvPr/>
        </p:nvSpPr>
        <p:spPr>
          <a:xfrm>
            <a:off x="4832017" y="204622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6"/>
          <p:cNvSpPr txBox="1"/>
          <p:nvPr/>
        </p:nvSpPr>
        <p:spPr>
          <a:xfrm>
            <a:off x="2701150" y="3429000"/>
            <a:ext cx="14071200" cy="56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1.Users can sign up, log in, and access their personal dashboard and view/download pdf of current or previous tests.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2. It has Confidence Threshold Alert i.e if model confidence is low (&lt; 50%), shows a “Consult Dermatologist” warning.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3.It has  Multi-language Support (e.g., Hindi, Marathi, etc.) for rural accessibility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77" name="Google Shape;17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7"/>
          <p:cNvSpPr txBox="1"/>
          <p:nvPr/>
        </p:nvSpPr>
        <p:spPr>
          <a:xfrm>
            <a:off x="3312917" y="884474"/>
            <a:ext cx="12058200" cy="18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7"/>
          <p:cNvSpPr txBox="1"/>
          <p:nvPr/>
        </p:nvSpPr>
        <p:spPr>
          <a:xfrm>
            <a:off x="1896913" y="3226825"/>
            <a:ext cx="15473400" cy="5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96569" lvl="0" marL="45720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AI can misdiagnose unusual or overlapping conditions if there are no good images.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496569" lvl="0" marL="45720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Needs user to comply with good lighting and photo practices for good outcomes.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496569" lvl="0" marL="45720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Not a substitute for clinical diagnosis—intended for first-level screening, not treatment.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496569" lvl="0" marL="45720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220"/>
              <a:buFont typeface="Playfair Display"/>
              <a:buAutoNum type="arabicPeriod"/>
            </a:pPr>
            <a:r>
              <a:rPr b="1" lang="en-US" sz="42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Real-time teleconsultation is dependent on connectivity and backend doctor availability</a:t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5" name="Google Shape;185;p8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86" name="Google Shape;186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7" y="2189385"/>
            <a:ext cx="7945946" cy="4449732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8"/>
          <p:cNvSpPr txBox="1"/>
          <p:nvPr/>
        </p:nvSpPr>
        <p:spPr>
          <a:xfrm>
            <a:off x="4663116" y="1813757"/>
            <a:ext cx="91308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5662">
                <a:solidFill>
                  <a:srgbClr val="FFFFFF"/>
                </a:solidFill>
              </a:rPr>
              <a:t>BIT-DEFENDERS</a:t>
            </a:r>
            <a:r>
              <a:rPr b="0" i="0" lang="en-US" sz="566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8"/>
          <p:cNvSpPr txBox="1"/>
          <p:nvPr/>
        </p:nvSpPr>
        <p:spPr>
          <a:xfrm>
            <a:off x="3131150" y="3021833"/>
            <a:ext cx="12499500" cy="41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i="0" lang="en-US" sz="4220" u="none" cap="none" strike="noStrik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Name of team members and their contact details </a:t>
            </a:r>
            <a:endParaRPr b="1" i="0" sz="4220" u="none" cap="none" strike="noStrike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just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t/>
            </a:r>
            <a:endParaRPr b="1" sz="42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just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lang="en-US" sz="40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Kunal Chaudhari -kunalchaudhari078@gmail.com</a:t>
            </a:r>
            <a:endParaRPr b="1" sz="40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just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lang="en-US" sz="40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Preksha Pethakar -prekshapethakar@gmail.com</a:t>
            </a:r>
            <a:endParaRPr b="1" sz="40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just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lang="en-US" sz="40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Abhinaya Gowda- gowdaabhinaya9@gmail.com</a:t>
            </a:r>
            <a:endParaRPr b="1" sz="40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just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rPr b="1" lang="en-US" sz="40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Samarth Kale- crossfo.45@gmail.com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4" name="Google Shape;194;p9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95" name="Google Shape;195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9"/>
          <p:cNvSpPr txBox="1"/>
          <p:nvPr/>
        </p:nvSpPr>
        <p:spPr>
          <a:xfrm>
            <a:off x="3326647" y="3577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14"/>
              <a:buFont typeface="Arial"/>
              <a:buNone/>
            </a:pPr>
            <a:r>
              <a:rPr b="1" i="0" lang="en-US" sz="19014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